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12" r:id="rId3"/>
    <p:sldId id="294" r:id="rId4"/>
    <p:sldId id="296" r:id="rId5"/>
    <p:sldId id="310" r:id="rId6"/>
    <p:sldId id="293" r:id="rId7"/>
    <p:sldId id="315" r:id="rId8"/>
    <p:sldId id="316" r:id="rId9"/>
    <p:sldId id="297" r:id="rId10"/>
    <p:sldId id="31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C7EC0-F568-47CC-9BF9-93B5D41DD3FB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E8EC142-8281-4EBE-A181-42ED61AF98D0}">
      <dgm:prSet phldrT="[Text]"/>
      <dgm:spPr/>
      <dgm:t>
        <a:bodyPr/>
        <a:lstStyle/>
        <a:p>
          <a:r>
            <a:rPr lang="en-US" dirty="0" smtClean="0"/>
            <a:t>HIP TN Board</a:t>
          </a:r>
        </a:p>
        <a:p>
          <a:r>
            <a:rPr lang="en-US" dirty="0" smtClean="0"/>
            <a:t>Founded 8/2009</a:t>
          </a:r>
          <a:endParaRPr lang="en-US" dirty="0"/>
        </a:p>
      </dgm:t>
    </dgm:pt>
    <dgm:pt modelId="{51BBDD3D-1FD7-4E6E-9A43-7DF63CC86B2D}" type="parTrans" cxnId="{F8F45BFF-E300-46F4-BCDB-9B70A1E13961}">
      <dgm:prSet/>
      <dgm:spPr/>
      <dgm:t>
        <a:bodyPr/>
        <a:lstStyle/>
        <a:p>
          <a:endParaRPr lang="en-US"/>
        </a:p>
      </dgm:t>
    </dgm:pt>
    <dgm:pt modelId="{D4E9B506-1576-4610-9EEF-F60DA9B5D261}" type="sibTrans" cxnId="{F8F45BFF-E300-46F4-BCDB-9B70A1E13961}">
      <dgm:prSet/>
      <dgm:spPr/>
      <dgm:t>
        <a:bodyPr/>
        <a:lstStyle/>
        <a:p>
          <a:endParaRPr lang="en-US"/>
        </a:p>
      </dgm:t>
    </dgm:pt>
    <dgm:pt modelId="{A7F9CD74-CFD3-46BA-AE6E-8A20A23C7DAD}">
      <dgm:prSet phldrT="[Text]"/>
      <dgm:spPr/>
      <dgm:t>
        <a:bodyPr/>
        <a:lstStyle/>
        <a:p>
          <a:r>
            <a:rPr lang="en-US" dirty="0" smtClean="0"/>
            <a:t>Operations Council</a:t>
          </a:r>
        </a:p>
        <a:p>
          <a:r>
            <a:rPr lang="en-US" dirty="0" smtClean="0"/>
            <a:t>Formed 12/2009</a:t>
          </a:r>
          <a:endParaRPr lang="en-US" dirty="0"/>
        </a:p>
      </dgm:t>
    </dgm:pt>
    <dgm:pt modelId="{B517D544-5BBC-48ED-ADD5-EA32D3F615BB}" type="parTrans" cxnId="{E5A1BA86-8B4A-4BDB-BBEA-3D353F6DE098}">
      <dgm:prSet/>
      <dgm:spPr/>
      <dgm:t>
        <a:bodyPr/>
        <a:lstStyle/>
        <a:p>
          <a:endParaRPr lang="en-US"/>
        </a:p>
      </dgm:t>
    </dgm:pt>
    <dgm:pt modelId="{9FDFDC18-E711-4744-B347-3076F691A092}" type="sibTrans" cxnId="{E5A1BA86-8B4A-4BDB-BBEA-3D353F6DE098}">
      <dgm:prSet/>
      <dgm:spPr/>
      <dgm:t>
        <a:bodyPr/>
        <a:lstStyle/>
        <a:p>
          <a:endParaRPr lang="en-US"/>
        </a:p>
      </dgm:t>
    </dgm:pt>
    <dgm:pt modelId="{496D9389-AD59-4681-91BE-6029521A3A16}">
      <dgm:prSet phldrT="[Text]"/>
      <dgm:spPr/>
      <dgm:t>
        <a:bodyPr/>
        <a:lstStyle/>
        <a:p>
          <a:r>
            <a:rPr lang="en-US" dirty="0" smtClean="0"/>
            <a:t>Technology Workgroup</a:t>
          </a:r>
        </a:p>
        <a:p>
          <a:r>
            <a:rPr lang="en-US" dirty="0" smtClean="0"/>
            <a:t>Formed 3/2010</a:t>
          </a:r>
          <a:endParaRPr lang="en-US" dirty="0"/>
        </a:p>
      </dgm:t>
    </dgm:pt>
    <dgm:pt modelId="{3D55E945-DDFC-47A4-A062-59B5651810D9}" type="parTrans" cxnId="{FB9AD580-D9C3-4EA2-8013-24A959874133}">
      <dgm:prSet/>
      <dgm:spPr/>
      <dgm:t>
        <a:bodyPr/>
        <a:lstStyle/>
        <a:p>
          <a:endParaRPr lang="en-US"/>
        </a:p>
      </dgm:t>
    </dgm:pt>
    <dgm:pt modelId="{E1F12047-82EA-4715-A962-B21CC6D25E14}" type="sibTrans" cxnId="{FB9AD580-D9C3-4EA2-8013-24A959874133}">
      <dgm:prSet/>
      <dgm:spPr/>
      <dgm:t>
        <a:bodyPr/>
        <a:lstStyle/>
        <a:p>
          <a:endParaRPr lang="en-US"/>
        </a:p>
      </dgm:t>
    </dgm:pt>
    <dgm:pt modelId="{FB535D27-3A31-409D-BD27-82E956B6E8CF}">
      <dgm:prSet phldrT="[Text]"/>
      <dgm:spPr/>
      <dgm:t>
        <a:bodyPr/>
        <a:lstStyle/>
        <a:p>
          <a:r>
            <a:rPr lang="en-US" dirty="0" smtClean="0"/>
            <a:t>Clinical Workgroup</a:t>
          </a:r>
        </a:p>
        <a:p>
          <a:r>
            <a:rPr lang="en-US" dirty="0" smtClean="0"/>
            <a:t>Formed 3/2010</a:t>
          </a:r>
          <a:endParaRPr lang="en-US" dirty="0"/>
        </a:p>
      </dgm:t>
    </dgm:pt>
    <dgm:pt modelId="{BB4A5807-AB3E-47C8-A39A-E17B7D9F2EAF}" type="parTrans" cxnId="{059A16BF-C490-4485-B2E3-4AEF732216A7}">
      <dgm:prSet/>
      <dgm:spPr/>
      <dgm:t>
        <a:bodyPr/>
        <a:lstStyle/>
        <a:p>
          <a:endParaRPr lang="en-US"/>
        </a:p>
      </dgm:t>
    </dgm:pt>
    <dgm:pt modelId="{9BDCC33A-A5D3-4793-A271-BB56F00D9C42}" type="sibTrans" cxnId="{059A16BF-C490-4485-B2E3-4AEF732216A7}">
      <dgm:prSet/>
      <dgm:spPr/>
      <dgm:t>
        <a:bodyPr/>
        <a:lstStyle/>
        <a:p>
          <a:endParaRPr lang="en-US"/>
        </a:p>
      </dgm:t>
    </dgm:pt>
    <dgm:pt modelId="{BFAD7605-C40F-4C47-9F1F-CF799CB0F29E}">
      <dgm:prSet phldrT="[Text]"/>
      <dgm:spPr/>
      <dgm:t>
        <a:bodyPr/>
        <a:lstStyle/>
        <a:p>
          <a:r>
            <a:rPr lang="en-US" dirty="0" smtClean="0"/>
            <a:t>Privacy &amp; Security Workgroup</a:t>
          </a:r>
          <a:br>
            <a:rPr lang="en-US" dirty="0" smtClean="0"/>
          </a:br>
          <a:r>
            <a:rPr lang="en-US" dirty="0" smtClean="0"/>
            <a:t>Formed 3/2010</a:t>
          </a:r>
          <a:endParaRPr lang="en-US" dirty="0"/>
        </a:p>
      </dgm:t>
    </dgm:pt>
    <dgm:pt modelId="{2D40E9CA-7A5B-4AFB-9ADD-2E49BB26B461}" type="parTrans" cxnId="{AA66FD14-2306-4DF7-9A19-70188720937A}">
      <dgm:prSet/>
      <dgm:spPr/>
      <dgm:t>
        <a:bodyPr/>
        <a:lstStyle/>
        <a:p>
          <a:endParaRPr lang="en-US"/>
        </a:p>
      </dgm:t>
    </dgm:pt>
    <dgm:pt modelId="{AF181BCE-FE7E-431E-BB8E-63A94AD505CA}" type="sibTrans" cxnId="{AA66FD14-2306-4DF7-9A19-70188720937A}">
      <dgm:prSet/>
      <dgm:spPr/>
      <dgm:t>
        <a:bodyPr/>
        <a:lstStyle/>
        <a:p>
          <a:endParaRPr lang="en-US"/>
        </a:p>
      </dgm:t>
    </dgm:pt>
    <dgm:pt modelId="{4DC8B5BF-1391-4B8C-ABC1-B9AC86397AB1}">
      <dgm:prSet phldrT="[Text]"/>
      <dgm:spPr/>
      <dgm:t>
        <a:bodyPr/>
        <a:lstStyle/>
        <a:p>
          <a:r>
            <a:rPr lang="en-US" dirty="0" smtClean="0"/>
            <a:t>Sustainability Workgroup</a:t>
          </a:r>
        </a:p>
        <a:p>
          <a:r>
            <a:rPr lang="en-US" dirty="0" smtClean="0"/>
            <a:t>Formed 3/2010</a:t>
          </a:r>
          <a:endParaRPr lang="en-US" dirty="0"/>
        </a:p>
      </dgm:t>
    </dgm:pt>
    <dgm:pt modelId="{E837A1D1-11FE-420A-8ECF-1EDAAAF0ECAE}" type="parTrans" cxnId="{9AEB501A-14B4-4DEF-9DAB-E5B018A25D52}">
      <dgm:prSet/>
      <dgm:spPr/>
      <dgm:t>
        <a:bodyPr/>
        <a:lstStyle/>
        <a:p>
          <a:endParaRPr lang="en-US"/>
        </a:p>
      </dgm:t>
    </dgm:pt>
    <dgm:pt modelId="{A68BD8EE-41ED-4974-A791-39F66DFF1F76}" type="sibTrans" cxnId="{9AEB501A-14B4-4DEF-9DAB-E5B018A25D52}">
      <dgm:prSet/>
      <dgm:spPr/>
      <dgm:t>
        <a:bodyPr/>
        <a:lstStyle/>
        <a:p>
          <a:endParaRPr lang="en-US"/>
        </a:p>
      </dgm:t>
    </dgm:pt>
    <dgm:pt modelId="{D1CDF179-A44B-48E6-8713-E3F7B6CB04B7}">
      <dgm:prSet phldrT="[Text]"/>
      <dgm:spPr/>
      <dgm:t>
        <a:bodyPr/>
        <a:lstStyle/>
        <a:p>
          <a:r>
            <a:rPr lang="en-US" dirty="0" smtClean="0"/>
            <a:t>Consumer Advisory Group</a:t>
          </a:r>
        </a:p>
        <a:p>
          <a:r>
            <a:rPr lang="en-US" dirty="0" smtClean="0"/>
            <a:t>Formed 7/2010</a:t>
          </a:r>
          <a:endParaRPr lang="en-US" dirty="0"/>
        </a:p>
      </dgm:t>
    </dgm:pt>
    <dgm:pt modelId="{D518D91A-EDCD-4C67-8E72-226F4DC32332}" type="parTrans" cxnId="{91202FB9-730B-4EBB-8D6B-FF0B2B089E41}">
      <dgm:prSet/>
      <dgm:spPr/>
      <dgm:t>
        <a:bodyPr/>
        <a:lstStyle/>
        <a:p>
          <a:endParaRPr lang="en-US"/>
        </a:p>
      </dgm:t>
    </dgm:pt>
    <dgm:pt modelId="{E42654A9-0C12-4159-8A04-C19DA0F09D38}" type="sibTrans" cxnId="{91202FB9-730B-4EBB-8D6B-FF0B2B089E41}">
      <dgm:prSet/>
      <dgm:spPr/>
      <dgm:t>
        <a:bodyPr/>
        <a:lstStyle/>
        <a:p>
          <a:endParaRPr lang="en-US"/>
        </a:p>
      </dgm:t>
    </dgm:pt>
    <dgm:pt modelId="{2F5E6D80-E5F2-424C-BB41-591766B7D6AA}" type="pres">
      <dgm:prSet presAssocID="{AB4C7EC0-F568-47CC-9BF9-93B5D41DD3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227E5C-5680-43BF-B8B4-C7F8DF7D9826}" type="pres">
      <dgm:prSet presAssocID="{3E8EC142-8281-4EBE-A181-42ED61AF98D0}" presName="hierRoot1" presStyleCnt="0"/>
      <dgm:spPr/>
    </dgm:pt>
    <dgm:pt modelId="{683F7D17-6E5A-4DEE-9CBF-F287551BCE81}" type="pres">
      <dgm:prSet presAssocID="{3E8EC142-8281-4EBE-A181-42ED61AF98D0}" presName="composite" presStyleCnt="0"/>
      <dgm:spPr/>
    </dgm:pt>
    <dgm:pt modelId="{3245ACC4-0872-493E-BF54-74C923069895}" type="pres">
      <dgm:prSet presAssocID="{3E8EC142-8281-4EBE-A181-42ED61AF98D0}" presName="background" presStyleLbl="node0" presStyleIdx="0" presStyleCnt="1"/>
      <dgm:spPr/>
    </dgm:pt>
    <dgm:pt modelId="{B993D4D9-E1EB-4587-BE22-95DD48AF08C6}" type="pres">
      <dgm:prSet presAssocID="{3E8EC142-8281-4EBE-A181-42ED61AF98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3A4BB6-737F-441D-B1B2-73F00F3A9814}" type="pres">
      <dgm:prSet presAssocID="{3E8EC142-8281-4EBE-A181-42ED61AF98D0}" presName="hierChild2" presStyleCnt="0"/>
      <dgm:spPr/>
    </dgm:pt>
    <dgm:pt modelId="{E66D447E-688C-4DB8-98BF-30F590E1428D}" type="pres">
      <dgm:prSet presAssocID="{B517D544-5BBC-48ED-ADD5-EA32D3F615B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8B6E7F0-6D32-4BC0-9607-C3C9870BF22C}" type="pres">
      <dgm:prSet presAssocID="{A7F9CD74-CFD3-46BA-AE6E-8A20A23C7DAD}" presName="hierRoot2" presStyleCnt="0"/>
      <dgm:spPr/>
    </dgm:pt>
    <dgm:pt modelId="{E64E3EB8-D4C5-4488-95C7-96FF62A9B986}" type="pres">
      <dgm:prSet presAssocID="{A7F9CD74-CFD3-46BA-AE6E-8A20A23C7DAD}" presName="composite2" presStyleCnt="0"/>
      <dgm:spPr/>
    </dgm:pt>
    <dgm:pt modelId="{57094165-DBFC-44AE-9AF3-86EE243CF024}" type="pres">
      <dgm:prSet presAssocID="{A7F9CD74-CFD3-46BA-AE6E-8A20A23C7DAD}" presName="background2" presStyleLbl="node2" presStyleIdx="0" presStyleCnt="1"/>
      <dgm:spPr/>
    </dgm:pt>
    <dgm:pt modelId="{E666B4CE-F67D-4757-A978-7CC55FD9BB8B}" type="pres">
      <dgm:prSet presAssocID="{A7F9CD74-CFD3-46BA-AE6E-8A20A23C7DAD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5D1A46-3A7E-4020-B2B5-B8D6894CB744}" type="pres">
      <dgm:prSet presAssocID="{A7F9CD74-CFD3-46BA-AE6E-8A20A23C7DAD}" presName="hierChild3" presStyleCnt="0"/>
      <dgm:spPr/>
    </dgm:pt>
    <dgm:pt modelId="{F5E23E4C-0ED8-4B8A-8FA0-7A018C7CEBB9}" type="pres">
      <dgm:prSet presAssocID="{3D55E945-DDFC-47A4-A062-59B5651810D9}" presName="Name17" presStyleLbl="parChTrans1D3" presStyleIdx="0" presStyleCnt="5"/>
      <dgm:spPr/>
      <dgm:t>
        <a:bodyPr/>
        <a:lstStyle/>
        <a:p>
          <a:endParaRPr lang="en-US"/>
        </a:p>
      </dgm:t>
    </dgm:pt>
    <dgm:pt modelId="{0CAD94C6-23C8-432C-A771-C28A835BF1E1}" type="pres">
      <dgm:prSet presAssocID="{496D9389-AD59-4681-91BE-6029521A3A16}" presName="hierRoot3" presStyleCnt="0"/>
      <dgm:spPr/>
    </dgm:pt>
    <dgm:pt modelId="{B5617584-3663-407B-AA3A-DD20ABB78B0E}" type="pres">
      <dgm:prSet presAssocID="{496D9389-AD59-4681-91BE-6029521A3A16}" presName="composite3" presStyleCnt="0"/>
      <dgm:spPr/>
    </dgm:pt>
    <dgm:pt modelId="{CF1746D2-4CAF-4FEA-977B-B6B02FD01EAE}" type="pres">
      <dgm:prSet presAssocID="{496D9389-AD59-4681-91BE-6029521A3A16}" presName="background3" presStyleLbl="node3" presStyleIdx="0" presStyleCnt="5"/>
      <dgm:spPr/>
    </dgm:pt>
    <dgm:pt modelId="{3C5E819E-5BF9-40BC-B450-14A434823148}" type="pres">
      <dgm:prSet presAssocID="{496D9389-AD59-4681-91BE-6029521A3A1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E425B-C980-4954-8DDB-705839BD5426}" type="pres">
      <dgm:prSet presAssocID="{496D9389-AD59-4681-91BE-6029521A3A16}" presName="hierChild4" presStyleCnt="0"/>
      <dgm:spPr/>
    </dgm:pt>
    <dgm:pt modelId="{70BD938D-7676-4A3F-A963-815BF7F36E4A}" type="pres">
      <dgm:prSet presAssocID="{BB4A5807-AB3E-47C8-A39A-E17B7D9F2EA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7AB6BCE1-B6F2-4049-A0A9-AB887A3CEE2F}" type="pres">
      <dgm:prSet presAssocID="{FB535D27-3A31-409D-BD27-82E956B6E8CF}" presName="hierRoot3" presStyleCnt="0"/>
      <dgm:spPr/>
    </dgm:pt>
    <dgm:pt modelId="{B1BA5C56-CC3C-4910-BDBA-89E7F7BD378F}" type="pres">
      <dgm:prSet presAssocID="{FB535D27-3A31-409D-BD27-82E956B6E8CF}" presName="composite3" presStyleCnt="0"/>
      <dgm:spPr/>
    </dgm:pt>
    <dgm:pt modelId="{34E11311-91E0-45D2-A77B-BDA0F81F9F14}" type="pres">
      <dgm:prSet presAssocID="{FB535D27-3A31-409D-BD27-82E956B6E8CF}" presName="background3" presStyleLbl="node3" presStyleIdx="1" presStyleCnt="5"/>
      <dgm:spPr/>
    </dgm:pt>
    <dgm:pt modelId="{5FAA4057-1238-452B-B453-45ADF80F87EC}" type="pres">
      <dgm:prSet presAssocID="{FB535D27-3A31-409D-BD27-82E956B6E8CF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14F2A8-91C3-4758-9A9A-9EB8D21C82B2}" type="pres">
      <dgm:prSet presAssocID="{FB535D27-3A31-409D-BD27-82E956B6E8CF}" presName="hierChild4" presStyleCnt="0"/>
      <dgm:spPr/>
    </dgm:pt>
    <dgm:pt modelId="{B8831DAE-BD3D-4378-A70E-8A2F12B3CCC2}" type="pres">
      <dgm:prSet presAssocID="{2D40E9CA-7A5B-4AFB-9ADD-2E49BB26B46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EC57E585-E534-4F6A-80DA-3AC4C1E08181}" type="pres">
      <dgm:prSet presAssocID="{BFAD7605-C40F-4C47-9F1F-CF799CB0F29E}" presName="hierRoot3" presStyleCnt="0"/>
      <dgm:spPr/>
    </dgm:pt>
    <dgm:pt modelId="{1C0BCD6F-EB17-4DD3-A5D1-1DD2B5AB68C6}" type="pres">
      <dgm:prSet presAssocID="{BFAD7605-C40F-4C47-9F1F-CF799CB0F29E}" presName="composite3" presStyleCnt="0"/>
      <dgm:spPr/>
    </dgm:pt>
    <dgm:pt modelId="{7C88FD58-5366-49F5-A9BC-16E4D8D14710}" type="pres">
      <dgm:prSet presAssocID="{BFAD7605-C40F-4C47-9F1F-CF799CB0F29E}" presName="background3" presStyleLbl="node3" presStyleIdx="2" presStyleCnt="5"/>
      <dgm:spPr/>
    </dgm:pt>
    <dgm:pt modelId="{E0D4872B-1C8B-4948-AA9F-D00210F44E75}" type="pres">
      <dgm:prSet presAssocID="{BFAD7605-C40F-4C47-9F1F-CF799CB0F29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B9DD43-72BA-47D7-BB5F-BAC0947D3EF4}" type="pres">
      <dgm:prSet presAssocID="{BFAD7605-C40F-4C47-9F1F-CF799CB0F29E}" presName="hierChild4" presStyleCnt="0"/>
      <dgm:spPr/>
    </dgm:pt>
    <dgm:pt modelId="{ED9246AD-35A6-47D3-A91E-EC4D1D762F83}" type="pres">
      <dgm:prSet presAssocID="{E837A1D1-11FE-420A-8ECF-1EDAAAF0ECA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18224BBF-FB71-4BB3-85B1-45B6EA0FA740}" type="pres">
      <dgm:prSet presAssocID="{4DC8B5BF-1391-4B8C-ABC1-B9AC86397AB1}" presName="hierRoot3" presStyleCnt="0"/>
      <dgm:spPr/>
    </dgm:pt>
    <dgm:pt modelId="{CE3D459E-FF53-474F-BCB8-EA2468A474F7}" type="pres">
      <dgm:prSet presAssocID="{4DC8B5BF-1391-4B8C-ABC1-B9AC86397AB1}" presName="composite3" presStyleCnt="0"/>
      <dgm:spPr/>
    </dgm:pt>
    <dgm:pt modelId="{262E0D15-94AC-46FB-80AD-A654A5D0FA66}" type="pres">
      <dgm:prSet presAssocID="{4DC8B5BF-1391-4B8C-ABC1-B9AC86397AB1}" presName="background3" presStyleLbl="node3" presStyleIdx="3" presStyleCnt="5"/>
      <dgm:spPr/>
    </dgm:pt>
    <dgm:pt modelId="{AE18A7EA-CBA6-47D2-BED6-768C7B43C6B3}" type="pres">
      <dgm:prSet presAssocID="{4DC8B5BF-1391-4B8C-ABC1-B9AC86397AB1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B1E5B-A6E5-416B-95F5-7A73860C6E9F}" type="pres">
      <dgm:prSet presAssocID="{4DC8B5BF-1391-4B8C-ABC1-B9AC86397AB1}" presName="hierChild4" presStyleCnt="0"/>
      <dgm:spPr/>
    </dgm:pt>
    <dgm:pt modelId="{D24C4143-21D3-41E8-8CE5-73EF0130D73E}" type="pres">
      <dgm:prSet presAssocID="{D518D91A-EDCD-4C67-8E72-226F4DC32332}" presName="Name17" presStyleLbl="parChTrans1D3" presStyleIdx="4" presStyleCnt="5"/>
      <dgm:spPr/>
      <dgm:t>
        <a:bodyPr/>
        <a:lstStyle/>
        <a:p>
          <a:endParaRPr lang="en-US"/>
        </a:p>
      </dgm:t>
    </dgm:pt>
    <dgm:pt modelId="{EAF523CE-B8BF-4D01-85AE-19F8D6AD982F}" type="pres">
      <dgm:prSet presAssocID="{D1CDF179-A44B-48E6-8713-E3F7B6CB04B7}" presName="hierRoot3" presStyleCnt="0"/>
      <dgm:spPr/>
    </dgm:pt>
    <dgm:pt modelId="{35E7845F-E0C2-4F1D-98E1-2781796CFDE4}" type="pres">
      <dgm:prSet presAssocID="{D1CDF179-A44B-48E6-8713-E3F7B6CB04B7}" presName="composite3" presStyleCnt="0"/>
      <dgm:spPr/>
    </dgm:pt>
    <dgm:pt modelId="{E9C8E546-270F-4D8D-9DFD-5D2AB276ADE7}" type="pres">
      <dgm:prSet presAssocID="{D1CDF179-A44B-48E6-8713-E3F7B6CB04B7}" presName="background3" presStyleLbl="node3" presStyleIdx="4" presStyleCnt="5"/>
      <dgm:spPr/>
    </dgm:pt>
    <dgm:pt modelId="{AFC189AB-AC32-44AD-9655-DCBF6D672E05}" type="pres">
      <dgm:prSet presAssocID="{D1CDF179-A44B-48E6-8713-E3F7B6CB04B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18A29-F273-40DD-94FC-D2E3DC849ABD}" type="pres">
      <dgm:prSet presAssocID="{D1CDF179-A44B-48E6-8713-E3F7B6CB04B7}" presName="hierChild4" presStyleCnt="0"/>
      <dgm:spPr/>
    </dgm:pt>
  </dgm:ptLst>
  <dgm:cxnLst>
    <dgm:cxn modelId="{2B8E3C92-C28B-417E-8FA8-D2A904EF4840}" type="presOf" srcId="{3E8EC142-8281-4EBE-A181-42ED61AF98D0}" destId="{B993D4D9-E1EB-4587-BE22-95DD48AF08C6}" srcOrd="0" destOrd="0" presId="urn:microsoft.com/office/officeart/2005/8/layout/hierarchy1"/>
    <dgm:cxn modelId="{91202FB9-730B-4EBB-8D6B-FF0B2B089E41}" srcId="{A7F9CD74-CFD3-46BA-AE6E-8A20A23C7DAD}" destId="{D1CDF179-A44B-48E6-8713-E3F7B6CB04B7}" srcOrd="4" destOrd="0" parTransId="{D518D91A-EDCD-4C67-8E72-226F4DC32332}" sibTransId="{E42654A9-0C12-4159-8A04-C19DA0F09D38}"/>
    <dgm:cxn modelId="{9B191BCF-4F48-4820-84E8-BEF6CB9B845F}" type="presOf" srcId="{3D55E945-DDFC-47A4-A062-59B5651810D9}" destId="{F5E23E4C-0ED8-4B8A-8FA0-7A018C7CEBB9}" srcOrd="0" destOrd="0" presId="urn:microsoft.com/office/officeart/2005/8/layout/hierarchy1"/>
    <dgm:cxn modelId="{8A8849CC-B715-441D-952B-9DD0430B23A4}" type="presOf" srcId="{2D40E9CA-7A5B-4AFB-9ADD-2E49BB26B461}" destId="{B8831DAE-BD3D-4378-A70E-8A2F12B3CCC2}" srcOrd="0" destOrd="0" presId="urn:microsoft.com/office/officeart/2005/8/layout/hierarchy1"/>
    <dgm:cxn modelId="{9AEB501A-14B4-4DEF-9DAB-E5B018A25D52}" srcId="{A7F9CD74-CFD3-46BA-AE6E-8A20A23C7DAD}" destId="{4DC8B5BF-1391-4B8C-ABC1-B9AC86397AB1}" srcOrd="3" destOrd="0" parTransId="{E837A1D1-11FE-420A-8ECF-1EDAAAF0ECAE}" sibTransId="{A68BD8EE-41ED-4974-A791-39F66DFF1F76}"/>
    <dgm:cxn modelId="{3D5CFE46-C47B-4959-9FC3-5458D24B8052}" type="presOf" srcId="{496D9389-AD59-4681-91BE-6029521A3A16}" destId="{3C5E819E-5BF9-40BC-B450-14A434823148}" srcOrd="0" destOrd="0" presId="urn:microsoft.com/office/officeart/2005/8/layout/hierarchy1"/>
    <dgm:cxn modelId="{4A4BEDD1-0B36-46E9-BC76-400FB539FA78}" type="presOf" srcId="{4DC8B5BF-1391-4B8C-ABC1-B9AC86397AB1}" destId="{AE18A7EA-CBA6-47D2-BED6-768C7B43C6B3}" srcOrd="0" destOrd="0" presId="urn:microsoft.com/office/officeart/2005/8/layout/hierarchy1"/>
    <dgm:cxn modelId="{B1453046-3FB0-453D-8C44-4F8022B4AE2F}" type="presOf" srcId="{A7F9CD74-CFD3-46BA-AE6E-8A20A23C7DAD}" destId="{E666B4CE-F67D-4757-A978-7CC55FD9BB8B}" srcOrd="0" destOrd="0" presId="urn:microsoft.com/office/officeart/2005/8/layout/hierarchy1"/>
    <dgm:cxn modelId="{536760BD-F77F-4A94-AA3D-0095C6206CEA}" type="presOf" srcId="{D1CDF179-A44B-48E6-8713-E3F7B6CB04B7}" destId="{AFC189AB-AC32-44AD-9655-DCBF6D672E05}" srcOrd="0" destOrd="0" presId="urn:microsoft.com/office/officeart/2005/8/layout/hierarchy1"/>
    <dgm:cxn modelId="{1ABEA232-4A86-4235-B6C2-4EBAB797C199}" type="presOf" srcId="{AB4C7EC0-F568-47CC-9BF9-93B5D41DD3FB}" destId="{2F5E6D80-E5F2-424C-BB41-591766B7D6AA}" srcOrd="0" destOrd="0" presId="urn:microsoft.com/office/officeart/2005/8/layout/hierarchy1"/>
    <dgm:cxn modelId="{FB9AD580-D9C3-4EA2-8013-24A959874133}" srcId="{A7F9CD74-CFD3-46BA-AE6E-8A20A23C7DAD}" destId="{496D9389-AD59-4681-91BE-6029521A3A16}" srcOrd="0" destOrd="0" parTransId="{3D55E945-DDFC-47A4-A062-59B5651810D9}" sibTransId="{E1F12047-82EA-4715-A962-B21CC6D25E14}"/>
    <dgm:cxn modelId="{94BD28DC-3EC4-44D4-A755-D5DCAB02C259}" type="presOf" srcId="{D518D91A-EDCD-4C67-8E72-226F4DC32332}" destId="{D24C4143-21D3-41E8-8CE5-73EF0130D73E}" srcOrd="0" destOrd="0" presId="urn:microsoft.com/office/officeart/2005/8/layout/hierarchy1"/>
    <dgm:cxn modelId="{AA66FD14-2306-4DF7-9A19-70188720937A}" srcId="{A7F9CD74-CFD3-46BA-AE6E-8A20A23C7DAD}" destId="{BFAD7605-C40F-4C47-9F1F-CF799CB0F29E}" srcOrd="2" destOrd="0" parTransId="{2D40E9CA-7A5B-4AFB-9ADD-2E49BB26B461}" sibTransId="{AF181BCE-FE7E-431E-BB8E-63A94AD505CA}"/>
    <dgm:cxn modelId="{B315C758-068A-4C19-AF3B-9634DFAE225E}" type="presOf" srcId="{E837A1D1-11FE-420A-8ECF-1EDAAAF0ECAE}" destId="{ED9246AD-35A6-47D3-A91E-EC4D1D762F83}" srcOrd="0" destOrd="0" presId="urn:microsoft.com/office/officeart/2005/8/layout/hierarchy1"/>
    <dgm:cxn modelId="{F8F45BFF-E300-46F4-BCDB-9B70A1E13961}" srcId="{AB4C7EC0-F568-47CC-9BF9-93B5D41DD3FB}" destId="{3E8EC142-8281-4EBE-A181-42ED61AF98D0}" srcOrd="0" destOrd="0" parTransId="{51BBDD3D-1FD7-4E6E-9A43-7DF63CC86B2D}" sibTransId="{D4E9B506-1576-4610-9EEF-F60DA9B5D261}"/>
    <dgm:cxn modelId="{D33F3B10-AD95-4D84-BC35-F4DEF6761607}" type="presOf" srcId="{B517D544-5BBC-48ED-ADD5-EA32D3F615BB}" destId="{E66D447E-688C-4DB8-98BF-30F590E1428D}" srcOrd="0" destOrd="0" presId="urn:microsoft.com/office/officeart/2005/8/layout/hierarchy1"/>
    <dgm:cxn modelId="{09B0554A-FEB3-4318-8ADB-C05714123286}" type="presOf" srcId="{FB535D27-3A31-409D-BD27-82E956B6E8CF}" destId="{5FAA4057-1238-452B-B453-45ADF80F87EC}" srcOrd="0" destOrd="0" presId="urn:microsoft.com/office/officeart/2005/8/layout/hierarchy1"/>
    <dgm:cxn modelId="{E5A1BA86-8B4A-4BDB-BBEA-3D353F6DE098}" srcId="{3E8EC142-8281-4EBE-A181-42ED61AF98D0}" destId="{A7F9CD74-CFD3-46BA-AE6E-8A20A23C7DAD}" srcOrd="0" destOrd="0" parTransId="{B517D544-5BBC-48ED-ADD5-EA32D3F615BB}" sibTransId="{9FDFDC18-E711-4744-B347-3076F691A092}"/>
    <dgm:cxn modelId="{6C89AE6E-F451-49D9-9A3C-C89512E192EB}" type="presOf" srcId="{BFAD7605-C40F-4C47-9F1F-CF799CB0F29E}" destId="{E0D4872B-1C8B-4948-AA9F-D00210F44E75}" srcOrd="0" destOrd="0" presId="urn:microsoft.com/office/officeart/2005/8/layout/hierarchy1"/>
    <dgm:cxn modelId="{059A16BF-C490-4485-B2E3-4AEF732216A7}" srcId="{A7F9CD74-CFD3-46BA-AE6E-8A20A23C7DAD}" destId="{FB535D27-3A31-409D-BD27-82E956B6E8CF}" srcOrd="1" destOrd="0" parTransId="{BB4A5807-AB3E-47C8-A39A-E17B7D9F2EAF}" sibTransId="{9BDCC33A-A5D3-4793-A271-BB56F00D9C42}"/>
    <dgm:cxn modelId="{27C81A74-CFDF-4E8B-BF97-5A4B0FF01C2F}" type="presOf" srcId="{BB4A5807-AB3E-47C8-A39A-E17B7D9F2EAF}" destId="{70BD938D-7676-4A3F-A963-815BF7F36E4A}" srcOrd="0" destOrd="0" presId="urn:microsoft.com/office/officeart/2005/8/layout/hierarchy1"/>
    <dgm:cxn modelId="{10D9E6F4-8510-49DF-A80C-8B7D0F6AD582}" type="presParOf" srcId="{2F5E6D80-E5F2-424C-BB41-591766B7D6AA}" destId="{ED227E5C-5680-43BF-B8B4-C7F8DF7D9826}" srcOrd="0" destOrd="0" presId="urn:microsoft.com/office/officeart/2005/8/layout/hierarchy1"/>
    <dgm:cxn modelId="{38871032-9BEF-4068-8691-B9D3BC3828DA}" type="presParOf" srcId="{ED227E5C-5680-43BF-B8B4-C7F8DF7D9826}" destId="{683F7D17-6E5A-4DEE-9CBF-F287551BCE81}" srcOrd="0" destOrd="0" presId="urn:microsoft.com/office/officeart/2005/8/layout/hierarchy1"/>
    <dgm:cxn modelId="{9078BB20-91FB-4413-B20F-D4F43F15E460}" type="presParOf" srcId="{683F7D17-6E5A-4DEE-9CBF-F287551BCE81}" destId="{3245ACC4-0872-493E-BF54-74C923069895}" srcOrd="0" destOrd="0" presId="urn:microsoft.com/office/officeart/2005/8/layout/hierarchy1"/>
    <dgm:cxn modelId="{6077A99A-3665-41E1-813F-66AB08850B8A}" type="presParOf" srcId="{683F7D17-6E5A-4DEE-9CBF-F287551BCE81}" destId="{B993D4D9-E1EB-4587-BE22-95DD48AF08C6}" srcOrd="1" destOrd="0" presId="urn:microsoft.com/office/officeart/2005/8/layout/hierarchy1"/>
    <dgm:cxn modelId="{4AC2DF28-272F-4CD1-8452-FC4F74A58ADC}" type="presParOf" srcId="{ED227E5C-5680-43BF-B8B4-C7F8DF7D9826}" destId="{453A4BB6-737F-441D-B1B2-73F00F3A9814}" srcOrd="1" destOrd="0" presId="urn:microsoft.com/office/officeart/2005/8/layout/hierarchy1"/>
    <dgm:cxn modelId="{350DCA7A-5AFE-4F0A-8A41-ED047822079B}" type="presParOf" srcId="{453A4BB6-737F-441D-B1B2-73F00F3A9814}" destId="{E66D447E-688C-4DB8-98BF-30F590E1428D}" srcOrd="0" destOrd="0" presId="urn:microsoft.com/office/officeart/2005/8/layout/hierarchy1"/>
    <dgm:cxn modelId="{19E764E5-4E0F-40D6-B5FE-A78EEB88BC33}" type="presParOf" srcId="{453A4BB6-737F-441D-B1B2-73F00F3A9814}" destId="{D8B6E7F0-6D32-4BC0-9607-C3C9870BF22C}" srcOrd="1" destOrd="0" presId="urn:microsoft.com/office/officeart/2005/8/layout/hierarchy1"/>
    <dgm:cxn modelId="{0F31B2E0-A4B3-41C7-AAE9-AA6CCC1DE261}" type="presParOf" srcId="{D8B6E7F0-6D32-4BC0-9607-C3C9870BF22C}" destId="{E64E3EB8-D4C5-4488-95C7-96FF62A9B986}" srcOrd="0" destOrd="0" presId="urn:microsoft.com/office/officeart/2005/8/layout/hierarchy1"/>
    <dgm:cxn modelId="{1C5025C6-179F-485C-9F15-BDAA4F4FF78F}" type="presParOf" srcId="{E64E3EB8-D4C5-4488-95C7-96FF62A9B986}" destId="{57094165-DBFC-44AE-9AF3-86EE243CF024}" srcOrd="0" destOrd="0" presId="urn:microsoft.com/office/officeart/2005/8/layout/hierarchy1"/>
    <dgm:cxn modelId="{47C070EF-EF15-4736-8DD6-8D9B601476B4}" type="presParOf" srcId="{E64E3EB8-D4C5-4488-95C7-96FF62A9B986}" destId="{E666B4CE-F67D-4757-A978-7CC55FD9BB8B}" srcOrd="1" destOrd="0" presId="urn:microsoft.com/office/officeart/2005/8/layout/hierarchy1"/>
    <dgm:cxn modelId="{EA6C65ED-F61C-428C-B0D1-E4E70D9C4311}" type="presParOf" srcId="{D8B6E7F0-6D32-4BC0-9607-C3C9870BF22C}" destId="{2E5D1A46-3A7E-4020-B2B5-B8D6894CB744}" srcOrd="1" destOrd="0" presId="urn:microsoft.com/office/officeart/2005/8/layout/hierarchy1"/>
    <dgm:cxn modelId="{D03672C3-7AA2-4F15-BCD9-F1042B472C81}" type="presParOf" srcId="{2E5D1A46-3A7E-4020-B2B5-B8D6894CB744}" destId="{F5E23E4C-0ED8-4B8A-8FA0-7A018C7CEBB9}" srcOrd="0" destOrd="0" presId="urn:microsoft.com/office/officeart/2005/8/layout/hierarchy1"/>
    <dgm:cxn modelId="{3A4FC82C-431F-4F49-9DE3-AD480E40EBB8}" type="presParOf" srcId="{2E5D1A46-3A7E-4020-B2B5-B8D6894CB744}" destId="{0CAD94C6-23C8-432C-A771-C28A835BF1E1}" srcOrd="1" destOrd="0" presId="urn:microsoft.com/office/officeart/2005/8/layout/hierarchy1"/>
    <dgm:cxn modelId="{DEAB79AC-76DB-42D8-B454-317399AF56CF}" type="presParOf" srcId="{0CAD94C6-23C8-432C-A771-C28A835BF1E1}" destId="{B5617584-3663-407B-AA3A-DD20ABB78B0E}" srcOrd="0" destOrd="0" presId="urn:microsoft.com/office/officeart/2005/8/layout/hierarchy1"/>
    <dgm:cxn modelId="{49ECA81B-5DED-43C0-81D1-9592AFB9E0D7}" type="presParOf" srcId="{B5617584-3663-407B-AA3A-DD20ABB78B0E}" destId="{CF1746D2-4CAF-4FEA-977B-B6B02FD01EAE}" srcOrd="0" destOrd="0" presId="urn:microsoft.com/office/officeart/2005/8/layout/hierarchy1"/>
    <dgm:cxn modelId="{6649EB85-C4F6-4E1D-B565-9E26A431DCAE}" type="presParOf" srcId="{B5617584-3663-407B-AA3A-DD20ABB78B0E}" destId="{3C5E819E-5BF9-40BC-B450-14A434823148}" srcOrd="1" destOrd="0" presId="urn:microsoft.com/office/officeart/2005/8/layout/hierarchy1"/>
    <dgm:cxn modelId="{7C968982-3180-4183-8117-62771AF090F9}" type="presParOf" srcId="{0CAD94C6-23C8-432C-A771-C28A835BF1E1}" destId="{061E425B-C980-4954-8DDB-705839BD5426}" srcOrd="1" destOrd="0" presId="urn:microsoft.com/office/officeart/2005/8/layout/hierarchy1"/>
    <dgm:cxn modelId="{4A7FF974-FEFB-432D-8FF2-D4BCE1DF6EFA}" type="presParOf" srcId="{2E5D1A46-3A7E-4020-B2B5-B8D6894CB744}" destId="{70BD938D-7676-4A3F-A963-815BF7F36E4A}" srcOrd="2" destOrd="0" presId="urn:microsoft.com/office/officeart/2005/8/layout/hierarchy1"/>
    <dgm:cxn modelId="{180C06EA-4526-456D-AAB3-6E4CF4CCCF46}" type="presParOf" srcId="{2E5D1A46-3A7E-4020-B2B5-B8D6894CB744}" destId="{7AB6BCE1-B6F2-4049-A0A9-AB887A3CEE2F}" srcOrd="3" destOrd="0" presId="urn:microsoft.com/office/officeart/2005/8/layout/hierarchy1"/>
    <dgm:cxn modelId="{5ECC93C3-D858-4EA9-A8AD-3643DBE51FFE}" type="presParOf" srcId="{7AB6BCE1-B6F2-4049-A0A9-AB887A3CEE2F}" destId="{B1BA5C56-CC3C-4910-BDBA-89E7F7BD378F}" srcOrd="0" destOrd="0" presId="urn:microsoft.com/office/officeart/2005/8/layout/hierarchy1"/>
    <dgm:cxn modelId="{D02942A7-4840-4BAB-8145-6F87D21339C0}" type="presParOf" srcId="{B1BA5C56-CC3C-4910-BDBA-89E7F7BD378F}" destId="{34E11311-91E0-45D2-A77B-BDA0F81F9F14}" srcOrd="0" destOrd="0" presId="urn:microsoft.com/office/officeart/2005/8/layout/hierarchy1"/>
    <dgm:cxn modelId="{B118F5D1-3C13-4D44-8D7F-B5BC0550D0BB}" type="presParOf" srcId="{B1BA5C56-CC3C-4910-BDBA-89E7F7BD378F}" destId="{5FAA4057-1238-452B-B453-45ADF80F87EC}" srcOrd="1" destOrd="0" presId="urn:microsoft.com/office/officeart/2005/8/layout/hierarchy1"/>
    <dgm:cxn modelId="{EC4B6BFB-E972-4017-9E9A-457B9AE5BF8F}" type="presParOf" srcId="{7AB6BCE1-B6F2-4049-A0A9-AB887A3CEE2F}" destId="{DB14F2A8-91C3-4758-9A9A-9EB8D21C82B2}" srcOrd="1" destOrd="0" presId="urn:microsoft.com/office/officeart/2005/8/layout/hierarchy1"/>
    <dgm:cxn modelId="{C8211575-4E32-487E-B028-52287E7E5141}" type="presParOf" srcId="{2E5D1A46-3A7E-4020-B2B5-B8D6894CB744}" destId="{B8831DAE-BD3D-4378-A70E-8A2F12B3CCC2}" srcOrd="4" destOrd="0" presId="urn:microsoft.com/office/officeart/2005/8/layout/hierarchy1"/>
    <dgm:cxn modelId="{91A66A3D-8BC3-42BA-BEBF-3C7989C69A68}" type="presParOf" srcId="{2E5D1A46-3A7E-4020-B2B5-B8D6894CB744}" destId="{EC57E585-E534-4F6A-80DA-3AC4C1E08181}" srcOrd="5" destOrd="0" presId="urn:microsoft.com/office/officeart/2005/8/layout/hierarchy1"/>
    <dgm:cxn modelId="{92CE350B-51DA-417D-AAE3-4EF5DAF75C44}" type="presParOf" srcId="{EC57E585-E534-4F6A-80DA-3AC4C1E08181}" destId="{1C0BCD6F-EB17-4DD3-A5D1-1DD2B5AB68C6}" srcOrd="0" destOrd="0" presId="urn:microsoft.com/office/officeart/2005/8/layout/hierarchy1"/>
    <dgm:cxn modelId="{2BBB8C91-43EC-4D20-9A93-2A456E225248}" type="presParOf" srcId="{1C0BCD6F-EB17-4DD3-A5D1-1DD2B5AB68C6}" destId="{7C88FD58-5366-49F5-A9BC-16E4D8D14710}" srcOrd="0" destOrd="0" presId="urn:microsoft.com/office/officeart/2005/8/layout/hierarchy1"/>
    <dgm:cxn modelId="{3C9C01DC-23DC-47E3-A4EB-E8A3F9807D46}" type="presParOf" srcId="{1C0BCD6F-EB17-4DD3-A5D1-1DD2B5AB68C6}" destId="{E0D4872B-1C8B-4948-AA9F-D00210F44E75}" srcOrd="1" destOrd="0" presId="urn:microsoft.com/office/officeart/2005/8/layout/hierarchy1"/>
    <dgm:cxn modelId="{29A29F5D-F1B8-448A-A2B5-D0CEB4F8E3A4}" type="presParOf" srcId="{EC57E585-E534-4F6A-80DA-3AC4C1E08181}" destId="{0BB9DD43-72BA-47D7-BB5F-BAC0947D3EF4}" srcOrd="1" destOrd="0" presId="urn:microsoft.com/office/officeart/2005/8/layout/hierarchy1"/>
    <dgm:cxn modelId="{697A8B86-7912-4414-9713-FD67A094A91F}" type="presParOf" srcId="{2E5D1A46-3A7E-4020-B2B5-B8D6894CB744}" destId="{ED9246AD-35A6-47D3-A91E-EC4D1D762F83}" srcOrd="6" destOrd="0" presId="urn:microsoft.com/office/officeart/2005/8/layout/hierarchy1"/>
    <dgm:cxn modelId="{60160718-F5EC-4067-9E88-107EE9636396}" type="presParOf" srcId="{2E5D1A46-3A7E-4020-B2B5-B8D6894CB744}" destId="{18224BBF-FB71-4BB3-85B1-45B6EA0FA740}" srcOrd="7" destOrd="0" presId="urn:microsoft.com/office/officeart/2005/8/layout/hierarchy1"/>
    <dgm:cxn modelId="{28EB1147-8523-4D3A-AD35-260BFD8ACDBF}" type="presParOf" srcId="{18224BBF-FB71-4BB3-85B1-45B6EA0FA740}" destId="{CE3D459E-FF53-474F-BCB8-EA2468A474F7}" srcOrd="0" destOrd="0" presId="urn:microsoft.com/office/officeart/2005/8/layout/hierarchy1"/>
    <dgm:cxn modelId="{B8DF61A1-8BEB-4835-8ECC-7FDD717E6578}" type="presParOf" srcId="{CE3D459E-FF53-474F-BCB8-EA2468A474F7}" destId="{262E0D15-94AC-46FB-80AD-A654A5D0FA66}" srcOrd="0" destOrd="0" presId="urn:microsoft.com/office/officeart/2005/8/layout/hierarchy1"/>
    <dgm:cxn modelId="{1A65E799-93DF-492E-95AB-EB57856FE215}" type="presParOf" srcId="{CE3D459E-FF53-474F-BCB8-EA2468A474F7}" destId="{AE18A7EA-CBA6-47D2-BED6-768C7B43C6B3}" srcOrd="1" destOrd="0" presId="urn:microsoft.com/office/officeart/2005/8/layout/hierarchy1"/>
    <dgm:cxn modelId="{9EF14732-5BB7-4C6C-B0D1-FB7ADB5DCAD0}" type="presParOf" srcId="{18224BBF-FB71-4BB3-85B1-45B6EA0FA740}" destId="{C64B1E5B-A6E5-416B-95F5-7A73860C6E9F}" srcOrd="1" destOrd="0" presId="urn:microsoft.com/office/officeart/2005/8/layout/hierarchy1"/>
    <dgm:cxn modelId="{57F824B2-137F-4616-AECB-29DABA9F0F09}" type="presParOf" srcId="{2E5D1A46-3A7E-4020-B2B5-B8D6894CB744}" destId="{D24C4143-21D3-41E8-8CE5-73EF0130D73E}" srcOrd="8" destOrd="0" presId="urn:microsoft.com/office/officeart/2005/8/layout/hierarchy1"/>
    <dgm:cxn modelId="{2EA5BB0F-48B0-422F-9E42-3FBF5C4E3E89}" type="presParOf" srcId="{2E5D1A46-3A7E-4020-B2B5-B8D6894CB744}" destId="{EAF523CE-B8BF-4D01-85AE-19F8D6AD982F}" srcOrd="9" destOrd="0" presId="urn:microsoft.com/office/officeart/2005/8/layout/hierarchy1"/>
    <dgm:cxn modelId="{26A7A531-774D-499D-B8AF-26BA74E615AE}" type="presParOf" srcId="{EAF523CE-B8BF-4D01-85AE-19F8D6AD982F}" destId="{35E7845F-E0C2-4F1D-98E1-2781796CFDE4}" srcOrd="0" destOrd="0" presId="urn:microsoft.com/office/officeart/2005/8/layout/hierarchy1"/>
    <dgm:cxn modelId="{8991E376-5587-45C4-AF04-3908FAA1AB40}" type="presParOf" srcId="{35E7845F-E0C2-4F1D-98E1-2781796CFDE4}" destId="{E9C8E546-270F-4D8D-9DFD-5D2AB276ADE7}" srcOrd="0" destOrd="0" presId="urn:microsoft.com/office/officeart/2005/8/layout/hierarchy1"/>
    <dgm:cxn modelId="{5E136102-3C2A-4075-89B1-0B6199B079EE}" type="presParOf" srcId="{35E7845F-E0C2-4F1D-98E1-2781796CFDE4}" destId="{AFC189AB-AC32-44AD-9655-DCBF6D672E05}" srcOrd="1" destOrd="0" presId="urn:microsoft.com/office/officeart/2005/8/layout/hierarchy1"/>
    <dgm:cxn modelId="{0137CBED-FC6E-4B6B-B01B-8C1938D406DB}" type="presParOf" srcId="{EAF523CE-B8BF-4D01-85AE-19F8D6AD982F}" destId="{39A18A29-F273-40DD-94FC-D2E3DC849A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2FE23C-69D1-4C4D-9A33-CA4D61F3A58D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06AF09-8563-4443-B77E-1E130C1DD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EE1AAA-60A1-4C34-8690-47E526A434FD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148AF4-B345-4E88-96E2-9455E79C1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3F55-B05F-41BB-B0B5-B01C1CDFF050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727A-F36F-4BAE-A438-F291E849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1AE8-9EC8-4371-B929-A3F3F334CE03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728D-7AF7-467C-9A65-AFB3B4035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for Letterhead"/>
          <p:cNvPicPr>
            <a:picLocks noChangeAspect="1" noChangeArrowheads="1"/>
          </p:cNvPicPr>
          <p:nvPr userDrawn="1"/>
        </p:nvPicPr>
        <p:blipFill>
          <a:blip r:embed="rId2"/>
          <a:srcRect l="19070" t="51428" r="17204" b="25845"/>
          <a:stretch>
            <a:fillRect/>
          </a:stretch>
        </p:blipFill>
        <p:spPr bwMode="auto">
          <a:xfrm>
            <a:off x="6553200" y="5905500"/>
            <a:ext cx="1744663" cy="9525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920875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FCC4B1-FA0B-4219-9C36-C2DB411931EC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365125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EE17E-CDCF-4A80-BDB4-43F241628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276811-1E8B-43EC-A1AE-4DA9CAB959A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CC54E2-9442-46F5-8B21-D4F057A9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47961-3EFC-4295-81D4-C7A2431F7278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16EC8-2476-4B50-8EED-164B74279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0E4E2A-6AD7-42C3-9C10-55CDD693451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E44339-912F-43F8-85DD-52E420657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E25EE6-1986-4D38-85DE-B2B1F7655A23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6CD775-7F93-481A-9765-1EE643CB1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BB49-F536-40EF-B94F-D7F1DCE2BDD5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8BAD-D456-4C33-8397-12DFCB8E8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37517-68F0-48D6-B1CB-7950DA31E261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7ECF31-0345-49DD-8739-DE5ABAA33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02D815-D5B7-40BB-B00E-B4E736BD6433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EC089B-87C3-49DE-84E0-9244E64D5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0B3526-E3E2-4B79-8277-33154586722B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02B0150-F713-49ED-8415-0FD74A244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ipt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The Health Information Partnership for Tennessee</a:t>
            </a:r>
            <a:br>
              <a:rPr lang="en-US" sz="3600" dirty="0" smtClean="0"/>
            </a:br>
            <a:r>
              <a:rPr lang="en-US" sz="3600" dirty="0" smtClean="0">
                <a:hlinkClick r:id="rId2"/>
              </a:rPr>
              <a:t>www.hiptn.org</a:t>
            </a:r>
            <a:r>
              <a:rPr lang="en-US" sz="3600" dirty="0" smtClean="0"/>
              <a:t> </a:t>
            </a:r>
            <a:endParaRPr lang="en-US" i="1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2100" b="1" smtClean="0"/>
          </a:p>
        </p:txBody>
      </p:sp>
      <p:pic>
        <p:nvPicPr>
          <p:cNvPr id="14339" name="Picture 2" descr="Logo for Letterhead"/>
          <p:cNvPicPr>
            <a:picLocks noChangeAspect="1" noChangeArrowheads="1"/>
          </p:cNvPicPr>
          <p:nvPr/>
        </p:nvPicPr>
        <p:blipFill>
          <a:blip r:embed="rId3"/>
          <a:srcRect l="19070" t="51428" r="17204" b="25845"/>
          <a:stretch>
            <a:fillRect/>
          </a:stretch>
        </p:blipFill>
        <p:spPr bwMode="auto">
          <a:xfrm>
            <a:off x="304800" y="152400"/>
            <a:ext cx="2133600" cy="11636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Implementation officially started on September 30</a:t>
            </a:r>
            <a:r>
              <a:rPr lang="en-US" baseline="30000" dirty="0" smtClean="0"/>
              <a:t>th</a:t>
            </a:r>
            <a:r>
              <a:rPr lang="en-US" dirty="0" smtClean="0"/>
              <a:t> when contract was signed</a:t>
            </a:r>
          </a:p>
          <a:p>
            <a:pPr lvl="1">
              <a:defRPr/>
            </a:pPr>
            <a:r>
              <a:rPr lang="en-US" dirty="0" smtClean="0"/>
              <a:t>Developing a detailed project plan by end of October that outlines all activities related to implementation through July 2011 AND describes the systematic roll out through July 2012</a:t>
            </a:r>
          </a:p>
          <a:p>
            <a:pPr lvl="1">
              <a:defRPr/>
            </a:pPr>
            <a:r>
              <a:rPr lang="en-US" dirty="0" smtClean="0"/>
              <a:t>Finalize definition of Qualified Organization</a:t>
            </a:r>
          </a:p>
          <a:p>
            <a:pPr lvl="1">
              <a:defRPr/>
            </a:pPr>
            <a:r>
              <a:rPr lang="en-US" dirty="0" smtClean="0"/>
              <a:t>Initial use cases involve providers (in different Qualified Organizations) access to patient data at point of care and access to the immunization registry</a:t>
            </a:r>
          </a:p>
          <a:p>
            <a:pPr>
              <a:defRPr/>
            </a:pPr>
            <a:r>
              <a:rPr lang="en-US" dirty="0" smtClean="0"/>
              <a:t>Work on policies and agreements to allow data sharing through the HIP TN network</a:t>
            </a:r>
          </a:p>
          <a:p>
            <a:pPr>
              <a:defRPr/>
            </a:pPr>
            <a:r>
              <a:rPr lang="en-US" dirty="0" smtClean="0"/>
              <a:t>There will likely be pilots in early 2011 to test the solution and refine the implementation</a:t>
            </a:r>
          </a:p>
          <a:p>
            <a:pPr>
              <a:defRPr/>
            </a:pPr>
            <a:r>
              <a:rPr lang="en-US" dirty="0" smtClean="0"/>
              <a:t>Goal is to have the HIP TN statewide HIE infrastructure in production no later than July 2011</a:t>
            </a:r>
          </a:p>
          <a:p>
            <a:pPr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What’s next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b="1" i="1" smtClean="0"/>
              <a:t>Mission - </a:t>
            </a:r>
            <a:r>
              <a:rPr lang="en-US" sz="2200" smtClean="0"/>
              <a:t>HIP TN is a Tennessee not-for-profit organization that works to improve access to health information through a statewide collaborative process by providing services and infrastructure for the secure electronic exchange and use of health information.</a:t>
            </a:r>
          </a:p>
          <a:p>
            <a:pPr>
              <a:buFont typeface="Wingdings 3" pitchFamily="18" charset="2"/>
              <a:buNone/>
            </a:pPr>
            <a:endParaRPr lang="en-US" sz="2200" smtClean="0"/>
          </a:p>
          <a:p>
            <a:r>
              <a:rPr lang="en-US" sz="2200" b="1" i="1" smtClean="0"/>
              <a:t>Vision</a:t>
            </a:r>
            <a:r>
              <a:rPr lang="en-US" sz="2200" smtClean="0"/>
              <a:t> - HIP TN will be a recognized state and national leader that supports measureable improvement in clinical quality and efficiency to healthcare consumers, providers, and payors through the provision of secure HIE services.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HIP TN Mission and Vision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General approach:  Leverage investments and lessons learned at the regional level to enable the exchange of health information at the state level.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Support and fund a not-for-profit organization to facilitate statewide HIE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State will receive federal funds and invest in infrastructure that supports statewide HIE and facilitates providers becoming “Meaningful Users”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State will be responsible for enabling Meaningful Use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HIP TN will be responsible for enabling statewide HIE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Health Information Exchange in Tennessee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HIP TN – Board Representation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300" b="1" smtClean="0"/>
              <a:t>Providers/Clinicians</a:t>
            </a:r>
            <a:r>
              <a:rPr lang="en-US" sz="1300" smtClean="0"/>
              <a:t>: 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**BW Ruffner </a:t>
            </a:r>
            <a:r>
              <a:rPr lang="en-US" sz="1300" i="1" smtClean="0"/>
              <a:t>(Medical Oncologist at Erlanger/President of TMA)</a:t>
            </a:r>
            <a:endParaRPr lang="en-US" sz="1300" smtClean="0"/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Kathy Wood Dobbins</a:t>
            </a:r>
            <a:r>
              <a:rPr lang="en-US" sz="1300" i="1" smtClean="0"/>
              <a:t> (CEO of TNPCA)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**Rick Sain</a:t>
            </a:r>
            <a:r>
              <a:rPr lang="en-US" sz="1300" i="1" smtClean="0"/>
              <a:t> (Owner of Reeves Sain      Pharmacy/Tennessee Pharmacists Association past president</a:t>
            </a:r>
            <a:r>
              <a:rPr lang="en-US" sz="130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Diane Pace </a:t>
            </a:r>
            <a:r>
              <a:rPr lang="en-US" sz="1300" i="1" smtClean="0"/>
              <a:t>(Assistant Dean of the Faculty Practice at UT College of Nursing/</a:t>
            </a:r>
            <a:r>
              <a:rPr lang="en-US" sz="1300" smtClean="0"/>
              <a:t> </a:t>
            </a:r>
            <a:r>
              <a:rPr lang="en-US" sz="1300" i="1" smtClean="0"/>
              <a:t>Tennessee Nursing    Association  member)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Dawn Fitzgerald </a:t>
            </a:r>
            <a:r>
              <a:rPr lang="en-US" sz="1300" i="1" smtClean="0"/>
              <a:t>(CEO of QSource)</a:t>
            </a:r>
            <a:endParaRPr lang="en-US" sz="1300" smtClean="0"/>
          </a:p>
          <a:p>
            <a:pPr>
              <a:buFont typeface="Wingdings" pitchFamily="2" charset="2"/>
              <a:buChar char="Ø"/>
            </a:pPr>
            <a:r>
              <a:rPr lang="en-US" sz="1300" b="1" smtClean="0"/>
              <a:t>RHIOs</a:t>
            </a:r>
            <a:r>
              <a:rPr lang="en-US" sz="130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**Bob Gordon</a:t>
            </a:r>
            <a:r>
              <a:rPr lang="en-US" sz="1300" i="1" smtClean="0"/>
              <a:t> (Exec Vice President and Chief Administrative Officer of Baptist Memorial Health Care Corporation/MidSouth eHealth Alliance Board Member)</a:t>
            </a:r>
            <a:endParaRPr lang="en-US" sz="1300" smtClean="0"/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Clifton Meador </a:t>
            </a:r>
            <a:r>
              <a:rPr lang="en-US" sz="1300" i="1" smtClean="0"/>
              <a:t>(Executive Director of the Vanderbilt–Meharry Alliance/Middle TN eHealth Connect Board Member )</a:t>
            </a:r>
            <a:endParaRPr lang="en-US" sz="1300" smtClean="0"/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**Doug Varney</a:t>
            </a:r>
            <a:r>
              <a:rPr lang="en-US" sz="1300" i="1" smtClean="0"/>
              <a:t> (President and CEO of Frontier Health/CareSpark Board Chair)</a:t>
            </a:r>
            <a:endParaRPr lang="en-US" sz="1300" smtClean="0"/>
          </a:p>
          <a:p>
            <a:endParaRPr lang="en-US" smtClean="0"/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641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300" b="1" smtClean="0"/>
              <a:t>Hospitals</a:t>
            </a:r>
            <a:r>
              <a:rPr lang="en-US" sz="130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 **Reginald Coopwood </a:t>
            </a:r>
            <a:r>
              <a:rPr lang="en-US" sz="1300" i="1" smtClean="0"/>
              <a:t>(CEO of The MED/Tennessee Hospital Association Board Member)</a:t>
            </a:r>
            <a:endParaRPr lang="en-US" sz="1300" b="1" smtClean="0"/>
          </a:p>
          <a:p>
            <a:pPr>
              <a:buFont typeface="Wingdings" pitchFamily="2" charset="2"/>
              <a:buChar char="Ø"/>
            </a:pPr>
            <a:r>
              <a:rPr lang="en-US" sz="1300" b="1" smtClean="0"/>
              <a:t>Health Plans</a:t>
            </a:r>
            <a:r>
              <a:rPr lang="en-US" sz="130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**Robert McLaughlin</a:t>
            </a:r>
            <a:r>
              <a:rPr lang="en-US" sz="1300" i="1" smtClean="0"/>
              <a:t> (Market Medical Executive for CIGNA Healthcare in TN)</a:t>
            </a:r>
            <a:endParaRPr lang="en-US" sz="1300" smtClean="0"/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**Robert Mandel </a:t>
            </a:r>
            <a:r>
              <a:rPr lang="en-US" sz="1300" i="1" smtClean="0"/>
              <a:t>(Senior Vice President of Healthcare Services for BCBST)</a:t>
            </a:r>
            <a:endParaRPr lang="en-US" sz="1300" smtClean="0"/>
          </a:p>
          <a:p>
            <a:pPr>
              <a:buFont typeface="Wingdings" pitchFamily="2" charset="2"/>
              <a:buChar char="Ø"/>
            </a:pPr>
            <a:r>
              <a:rPr lang="en-US" sz="1300" b="1" smtClean="0"/>
              <a:t>Large employer</a:t>
            </a:r>
            <a:r>
              <a:rPr lang="en-US" sz="1300" smtClean="0"/>
              <a:t>: 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**David Sensibaugh</a:t>
            </a:r>
            <a:r>
              <a:rPr lang="en-US" sz="1300" i="1" smtClean="0"/>
              <a:t> (Director of Integrated Health for Eastman Chemical)</a:t>
            </a:r>
            <a:endParaRPr lang="en-US" sz="1300" smtClean="0"/>
          </a:p>
          <a:p>
            <a:pPr>
              <a:buFont typeface="Wingdings" pitchFamily="2" charset="2"/>
              <a:buChar char="Ø"/>
            </a:pPr>
            <a:r>
              <a:rPr lang="en-US" sz="1300" b="1" smtClean="0"/>
              <a:t>Consumer advocacy</a:t>
            </a:r>
            <a:r>
              <a:rPr lang="en-US" sz="1300" smtClean="0"/>
              <a:t>: 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smtClean="0"/>
              <a:t> **Patrick Willard</a:t>
            </a:r>
            <a:r>
              <a:rPr lang="en-US" sz="1300" i="1" smtClean="0"/>
              <a:t> (Advocacy Director for AARP TN)</a:t>
            </a:r>
          </a:p>
          <a:p>
            <a:pPr>
              <a:buFont typeface="Wingdings 3" pitchFamily="18" charset="2"/>
              <a:buNone/>
            </a:pPr>
            <a:endParaRPr lang="en-US" sz="1300" smtClean="0"/>
          </a:p>
          <a:p>
            <a:pPr>
              <a:buFont typeface="Wingdings 3" pitchFamily="18" charset="2"/>
              <a:buNone/>
            </a:pPr>
            <a:endParaRPr lang="en-US" sz="1300" smtClean="0"/>
          </a:p>
          <a:p>
            <a:pPr>
              <a:buFont typeface="Wingdings 3" pitchFamily="18" charset="2"/>
              <a:buNone/>
            </a:pPr>
            <a:endParaRPr lang="en-US" sz="1300" smtClean="0"/>
          </a:p>
          <a:p>
            <a:pPr>
              <a:buFont typeface="Wingdings 3" pitchFamily="18" charset="2"/>
              <a:buNone/>
            </a:pPr>
            <a:endParaRPr lang="en-US" sz="1300" smtClean="0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124200" y="6096000"/>
            <a:ext cx="3200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/>
              <a:t>** Denotes founding Board member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Coordination of HIE in TN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1819275"/>
            <a:ext cx="88296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HIP TN – The Organization</a:t>
            </a:r>
            <a:endParaRPr lang="en-US" dirty="0"/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838200" y="5181600"/>
            <a:ext cx="586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HIP TN Workgroups have representation from different sectors from  across the state as well as from Tennessee state agencies.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HIP TN Network Project Overview</a:t>
            </a:r>
            <a:endParaRPr lang="en-US" dirty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0EC23-52DE-47D9-A4F5-E7BC10E924B1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24200" y="1096963"/>
            <a:ext cx="1646238" cy="5257800"/>
          </a:xfrm>
          <a:prstGeom prst="roundRect">
            <a:avLst/>
          </a:prstGeom>
          <a:solidFill>
            <a:srgbClr val="F9F9B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Core Services: </a:t>
            </a: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Procured or managed by HIP TN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787775" y="2011363"/>
            <a:ext cx="914400" cy="3268662"/>
            <a:chOff x="3787140" y="2011680"/>
            <a:chExt cx="914400" cy="3268980"/>
          </a:xfrm>
        </p:grpSpPr>
        <p:sp>
          <p:nvSpPr>
            <p:cNvPr id="20" name="Rounded Rectangle 19"/>
            <p:cNvSpPr/>
            <p:nvPr/>
          </p:nvSpPr>
          <p:spPr>
            <a:xfrm>
              <a:off x="3787140" y="2011680"/>
              <a:ext cx="914400" cy="731908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Trust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Broker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787140" y="3702531"/>
              <a:ext cx="914400" cy="731909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Master Facilities Index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787140" y="4548752"/>
              <a:ext cx="914400" cy="731908"/>
            </a:xfrm>
            <a:prstGeom prst="round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Master Clinician Index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3787775" y="5394325"/>
            <a:ext cx="914400" cy="731838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NHIN Gateway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787775" y="1096963"/>
            <a:ext cx="4137025" cy="2560637"/>
            <a:chOff x="3787140" y="1097280"/>
            <a:chExt cx="4137660" cy="2560320"/>
          </a:xfrm>
        </p:grpSpPr>
        <p:sp>
          <p:nvSpPr>
            <p:cNvPr id="45" name="Rectangle 44"/>
            <p:cNvSpPr/>
            <p:nvPr/>
          </p:nvSpPr>
          <p:spPr>
            <a:xfrm>
              <a:off x="4803296" y="2240138"/>
              <a:ext cx="304847" cy="15238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513" name="Group 52"/>
            <p:cNvGrpSpPr>
              <a:grpSpLocks/>
            </p:cNvGrpSpPr>
            <p:nvPr/>
          </p:nvGrpSpPr>
          <p:grpSpPr bwMode="auto">
            <a:xfrm>
              <a:off x="3787140" y="1097280"/>
              <a:ext cx="4137660" cy="2560320"/>
              <a:chOff x="3787140" y="1097280"/>
              <a:chExt cx="4137660" cy="256032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787140" y="2857599"/>
                <a:ext cx="914540" cy="731747"/>
              </a:xfrm>
              <a:prstGeom prst="round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Matching Service</a:t>
                </a:r>
              </a:p>
            </p:txBody>
          </p:sp>
          <p:grpSp>
            <p:nvGrpSpPr>
              <p:cNvPr id="20515" name="Group 36"/>
              <p:cNvGrpSpPr>
                <a:grpSpLocks/>
              </p:cNvGrpSpPr>
              <p:nvPr/>
            </p:nvGrpSpPr>
            <p:grpSpPr bwMode="auto">
              <a:xfrm>
                <a:off x="4998720" y="1097280"/>
                <a:ext cx="2926080" cy="2560320"/>
                <a:chOff x="4267200" y="990600"/>
                <a:chExt cx="2926080" cy="2560320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4267069" y="990600"/>
                  <a:ext cx="2926211" cy="2560320"/>
                </a:xfrm>
                <a:prstGeom prst="round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marL="1719263">
                    <a:defRPr/>
                  </a:pPr>
                  <a:r>
                    <a:rPr lang="en-US" sz="1200" b="1" dirty="0">
                      <a:solidFill>
                        <a:schemeClr val="tx1"/>
                      </a:solidFill>
                      <a:latin typeface="Calibri" pitchFamily="34" charset="0"/>
                    </a:rPr>
                    <a:t>Candidate Enterprise Services: </a:t>
                  </a:r>
                  <a:r>
                    <a:rPr lang="en-US" sz="1200" dirty="0">
                      <a:solidFill>
                        <a:schemeClr val="tx1"/>
                      </a:solidFill>
                      <a:latin typeface="Calibri" pitchFamily="34" charset="0"/>
                    </a:rPr>
                    <a:t>Procured or provided by State Agencies</a:t>
                  </a:r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4495704" y="1142981"/>
                  <a:ext cx="1371811" cy="731746"/>
                </a:xfrm>
                <a:prstGeom prst="roundRect">
                  <a:avLst/>
                </a:prstGeom>
                <a:solidFill>
                  <a:srgbClr val="00B0F0">
                    <a:alpha val="75000"/>
                  </a:srgb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200" b="1" dirty="0">
                      <a:solidFill>
                        <a:schemeClr val="tx1"/>
                      </a:solidFill>
                      <a:latin typeface="Calibri" pitchFamily="34" charset="0"/>
                    </a:rPr>
                    <a:t>Immunization</a:t>
                  </a:r>
                </a:p>
                <a:p>
                  <a:pPr algn="ctr">
                    <a:defRPr/>
                  </a:pPr>
                  <a:r>
                    <a:rPr lang="en-US" sz="1200" b="1" dirty="0">
                      <a:solidFill>
                        <a:schemeClr val="tx1"/>
                      </a:solidFill>
                      <a:latin typeface="Calibri" pitchFamily="34" charset="0"/>
                    </a:rPr>
                    <a:t>Registry</a:t>
                  </a:r>
                </a:p>
                <a:p>
                  <a:pPr algn="ctr">
                    <a:defRPr/>
                  </a:pPr>
                  <a:r>
                    <a:rPr lang="en-US" sz="1200" b="1" dirty="0">
                      <a:solidFill>
                        <a:schemeClr val="tx1"/>
                      </a:solidFill>
                      <a:latin typeface="Calibri" pitchFamily="34" charset="0"/>
                    </a:rPr>
                    <a:t>Modernization</a:t>
                  </a:r>
                </a:p>
              </p:txBody>
            </p:sp>
          </p:grpSp>
        </p:grpSp>
      </p:grpSp>
      <p:grpSp>
        <p:nvGrpSpPr>
          <p:cNvPr id="17" name="Group 37"/>
          <p:cNvGrpSpPr>
            <a:grpSpLocks/>
          </p:cNvGrpSpPr>
          <p:nvPr/>
        </p:nvGrpSpPr>
        <p:grpSpPr bwMode="auto">
          <a:xfrm>
            <a:off x="5227638" y="2030413"/>
            <a:ext cx="1371600" cy="1504950"/>
            <a:chOff x="4495800" y="1924463"/>
            <a:chExt cx="1371600" cy="1504537"/>
          </a:xfrm>
        </p:grpSpPr>
        <p:sp>
          <p:nvSpPr>
            <p:cNvPr id="29" name="Rounded Rectangle 28"/>
            <p:cNvSpPr/>
            <p:nvPr/>
          </p:nvSpPr>
          <p:spPr>
            <a:xfrm>
              <a:off x="4495800" y="1924463"/>
              <a:ext cx="1371600" cy="731636"/>
            </a:xfrm>
            <a:prstGeom prst="roundRect">
              <a:avLst/>
            </a:prstGeom>
            <a:solidFill>
              <a:srgbClr val="00B0F0">
                <a:alpha val="5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Enterprise Service #2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495800" y="2697363"/>
              <a:ext cx="1371600" cy="731637"/>
            </a:xfrm>
            <a:prstGeom prst="roundRect">
              <a:avLst/>
            </a:prstGeom>
            <a:solidFill>
              <a:srgbClr val="00B0F0">
                <a:alpha val="25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Enterprise Service #3</a:t>
              </a:r>
            </a:p>
          </p:txBody>
        </p:sp>
      </p:grpSp>
      <p:grpSp>
        <p:nvGrpSpPr>
          <p:cNvPr id="18" name="Group 54"/>
          <p:cNvGrpSpPr>
            <a:grpSpLocks/>
          </p:cNvGrpSpPr>
          <p:nvPr/>
        </p:nvGrpSpPr>
        <p:grpSpPr bwMode="auto">
          <a:xfrm>
            <a:off x="4800600" y="3840163"/>
            <a:ext cx="3124200" cy="2560637"/>
            <a:chOff x="4800300" y="3840480"/>
            <a:chExt cx="3124500" cy="2560320"/>
          </a:xfrm>
        </p:grpSpPr>
        <p:sp>
          <p:nvSpPr>
            <p:cNvPr id="48" name="Rectangle 47"/>
            <p:cNvSpPr/>
            <p:nvPr/>
          </p:nvSpPr>
          <p:spPr>
            <a:xfrm>
              <a:off x="4800300" y="4907148"/>
              <a:ext cx="304829" cy="15238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503" name="Group 35"/>
            <p:cNvGrpSpPr>
              <a:grpSpLocks/>
            </p:cNvGrpSpPr>
            <p:nvPr/>
          </p:nvGrpSpPr>
          <p:grpSpPr bwMode="auto">
            <a:xfrm>
              <a:off x="4998720" y="3840480"/>
              <a:ext cx="2926080" cy="2560320"/>
              <a:chOff x="4267200" y="3733800"/>
              <a:chExt cx="2926080" cy="256032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4267237" y="3733800"/>
                <a:ext cx="2926043" cy="2560320"/>
              </a:xfrm>
              <a:prstGeom prst="roundRect">
                <a:avLst/>
              </a:prstGeom>
              <a:solidFill>
                <a:srgbClr val="99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1719263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Candidate Value-Added</a:t>
                </a:r>
              </a:p>
              <a:p>
                <a:pPr marL="1719263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Services: </a:t>
                </a:r>
                <a:r>
                  <a:rPr lang="en-US" sz="1200" dirty="0">
                    <a:solidFill>
                      <a:schemeClr val="tx1"/>
                    </a:solidFill>
                    <a:latin typeface="Calibri" pitchFamily="34" charset="0"/>
                  </a:rPr>
                  <a:t>Procured or provided by HIP TN, QO’s, and/or vendors</a:t>
                </a: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4495859" y="3840149"/>
                <a:ext cx="1462227" cy="366668"/>
              </a:xfrm>
              <a:prstGeom prst="roundRect">
                <a:avLst/>
              </a:prstGeom>
              <a:solidFill>
                <a:srgbClr val="00B050">
                  <a:alpha val="7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Patient Access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495859" y="4327451"/>
                <a:ext cx="1462227" cy="366667"/>
              </a:xfrm>
              <a:prstGeom prst="roundRect">
                <a:avLst/>
              </a:prstGeom>
              <a:solidFill>
                <a:srgbClr val="00B050">
                  <a:alpha val="6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CCD Translation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495859" y="4816341"/>
                <a:ext cx="1462227" cy="365080"/>
              </a:xfrm>
              <a:prstGeom prst="roundRect">
                <a:avLst/>
              </a:prstGeom>
              <a:solidFill>
                <a:srgbClr val="00B050">
                  <a:alpha val="5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Eligibility Checking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4495859" y="5303643"/>
                <a:ext cx="1462227" cy="365080"/>
              </a:xfrm>
              <a:prstGeom prst="roundRect">
                <a:avLst/>
              </a:prstGeom>
              <a:solidFill>
                <a:srgbClr val="00B050">
                  <a:alpha val="4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Decision Support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495859" y="5790945"/>
                <a:ext cx="1462227" cy="366667"/>
              </a:xfrm>
              <a:prstGeom prst="roundRect">
                <a:avLst/>
              </a:prstGeom>
              <a:solidFill>
                <a:srgbClr val="00B050">
                  <a:alpha val="35000"/>
                </a:srgb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Calibri" pitchFamily="34" charset="0"/>
                  </a:rPr>
                  <a:t>Lab Translation</a:t>
                </a:r>
              </a:p>
            </p:txBody>
          </p:sp>
        </p:grpSp>
      </p:grpSp>
      <p:grpSp>
        <p:nvGrpSpPr>
          <p:cNvPr id="36" name="Group 50"/>
          <p:cNvGrpSpPr>
            <a:grpSpLocks/>
          </p:cNvGrpSpPr>
          <p:nvPr/>
        </p:nvGrpSpPr>
        <p:grpSpPr bwMode="auto">
          <a:xfrm>
            <a:off x="2789238" y="2087563"/>
            <a:ext cx="838200" cy="3886200"/>
            <a:chOff x="2788920" y="2087880"/>
            <a:chExt cx="838200" cy="3886200"/>
          </a:xfrm>
        </p:grpSpPr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2788920" y="2240280"/>
              <a:ext cx="304800" cy="3124200"/>
              <a:chOff x="2123042" y="2133600"/>
              <a:chExt cx="304800" cy="31242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123042" y="2133600"/>
                <a:ext cx="304800" cy="152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23042" y="3124200"/>
                <a:ext cx="304800" cy="152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123042" y="4114800"/>
                <a:ext cx="304800" cy="152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123042" y="5105400"/>
                <a:ext cx="304800" cy="1524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Can 18"/>
            <p:cNvSpPr/>
            <p:nvPr/>
          </p:nvSpPr>
          <p:spPr>
            <a:xfrm>
              <a:off x="3322320" y="2087880"/>
              <a:ext cx="304800" cy="3886200"/>
            </a:xfrm>
            <a:prstGeom prst="can">
              <a:avLst/>
            </a:prstGeom>
            <a:solidFill>
              <a:srgbClr val="FFC000">
                <a:alpha val="40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alibri" pitchFamily="34" charset="0"/>
                </a:rPr>
                <a:t>Service Access Layer</a:t>
              </a:r>
            </a:p>
          </p:txBody>
        </p:sp>
      </p:grpSp>
      <p:grpSp>
        <p:nvGrpSpPr>
          <p:cNvPr id="38" name="Group 49"/>
          <p:cNvGrpSpPr>
            <a:grpSpLocks/>
          </p:cNvGrpSpPr>
          <p:nvPr/>
        </p:nvGrpSpPr>
        <p:grpSpPr bwMode="auto">
          <a:xfrm>
            <a:off x="1417638" y="1096963"/>
            <a:ext cx="1447800" cy="5257800"/>
            <a:chOff x="1417320" y="1097280"/>
            <a:chExt cx="1447800" cy="5257800"/>
          </a:xfrm>
        </p:grpSpPr>
        <p:sp>
          <p:nvSpPr>
            <p:cNvPr id="6" name="Rounded Rectangle 5"/>
            <p:cNvSpPr/>
            <p:nvPr/>
          </p:nvSpPr>
          <p:spPr>
            <a:xfrm>
              <a:off x="1417320" y="1097280"/>
              <a:ext cx="1447800" cy="52578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Qualified</a:t>
              </a:r>
            </a:p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</a:rPr>
                <a:t>Organizations:</a:t>
              </a:r>
            </a:p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  <a:latin typeface="Calibri" pitchFamily="34" charset="0"/>
                </a:rPr>
                <a:t>With gateways to access Core Services</a:t>
              </a:r>
              <a:endParaRPr 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841182" y="2087880"/>
              <a:ext cx="609600" cy="533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9" name="Hexagon 8"/>
            <p:cNvSpPr/>
            <p:nvPr/>
          </p:nvSpPr>
          <p:spPr>
            <a:xfrm>
              <a:off x="1598295" y="2964180"/>
              <a:ext cx="1096962" cy="533400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460182" y="3840480"/>
              <a:ext cx="1371600" cy="639762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82880" anchor="ctr"/>
            <a:lstStyle/>
            <a:p>
              <a:pPr algn="ctr">
                <a:defRPr/>
              </a:pPr>
              <a:r>
                <a:rPr lang="en-US" sz="1400" b="1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645920" y="4983480"/>
              <a:ext cx="1006475" cy="533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Calibri" pitchFamily="34" charset="0"/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DRAFT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HIP TN Network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Project Timeline</a:t>
            </a:r>
            <a:endParaRPr lang="en-US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1219200"/>
            <a:ext cx="9136062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Established a workgroup structure to provide input and feedback from a broad set of stakeholders regarding statewide HIE </a:t>
            </a:r>
          </a:p>
          <a:p>
            <a:pPr lvl="1">
              <a:defRPr/>
            </a:pPr>
            <a:r>
              <a:rPr lang="en-US" dirty="0" smtClean="0"/>
              <a:t>March - present</a:t>
            </a:r>
          </a:p>
          <a:p>
            <a:pPr>
              <a:defRPr/>
            </a:pPr>
            <a:r>
              <a:rPr lang="en-US" dirty="0" smtClean="0"/>
              <a:t>Assisted the Office of eHealth in the drafting of the State Plan submitted to the Office of the National Coordinator</a:t>
            </a:r>
          </a:p>
          <a:p>
            <a:pPr lvl="1">
              <a:defRPr/>
            </a:pPr>
            <a:r>
              <a:rPr lang="en-US" dirty="0" smtClean="0"/>
              <a:t>Convened stakeholders January – May to provide input and feedback on the plans</a:t>
            </a:r>
          </a:p>
          <a:p>
            <a:pPr lvl="1">
              <a:defRPr/>
            </a:pPr>
            <a:r>
              <a:rPr lang="en-US" dirty="0" smtClean="0"/>
              <a:t>Strategic Plan and Operational Plan for statewide HIE delivered to ONC the first week of June</a:t>
            </a:r>
          </a:p>
          <a:p>
            <a:pPr lvl="1">
              <a:defRPr/>
            </a:pPr>
            <a:r>
              <a:rPr lang="en-US" dirty="0" smtClean="0"/>
              <a:t>Tennessee was notified the week of September 13</a:t>
            </a:r>
            <a:r>
              <a:rPr lang="en-US" baseline="30000" dirty="0" smtClean="0"/>
              <a:t>th</a:t>
            </a:r>
            <a:r>
              <a:rPr lang="en-US" dirty="0" smtClean="0"/>
              <a:t> that they are one of the first states to have their State Plan approved after a release of a Program Information Notice (PIN) that was released in July 2009 clarifying requirements for the State Plan.</a:t>
            </a:r>
          </a:p>
          <a:p>
            <a:pPr>
              <a:defRPr/>
            </a:pPr>
            <a:r>
              <a:rPr lang="en-US" dirty="0" smtClean="0"/>
              <a:t>Published an RFP for Core Services on June 25, 2010</a:t>
            </a:r>
          </a:p>
          <a:p>
            <a:pPr lvl="1">
              <a:defRPr/>
            </a:pPr>
            <a:r>
              <a:rPr lang="en-US" dirty="0" smtClean="0"/>
              <a:t>RFP was sent to 40+ vendors</a:t>
            </a:r>
          </a:p>
          <a:p>
            <a:pPr>
              <a:defRPr/>
            </a:pPr>
            <a:r>
              <a:rPr lang="en-US" dirty="0" smtClean="0"/>
              <a:t>Formed an evaluation team of 50+ stakeholders that reviewed proposal and vendor demonstrations to narrow down the list of vendors</a:t>
            </a:r>
          </a:p>
          <a:p>
            <a:pPr>
              <a:defRPr/>
            </a:pPr>
            <a:r>
              <a:rPr lang="en-US" dirty="0" smtClean="0"/>
              <a:t>Began negotiations in August 2010 to establish a vendor to provide the core services with the intention of being “live” by July 2011</a:t>
            </a:r>
          </a:p>
          <a:p>
            <a:pPr lvl="1">
              <a:defRPr/>
            </a:pPr>
            <a:r>
              <a:rPr lang="en-US" dirty="0" smtClean="0"/>
              <a:t>Signed a contract with Axolotl on September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>
              <a:buFont typeface="Verdana" pitchFamily="34" charset="0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HIP TN Accomplishments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949</TotalTime>
  <Words>674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Courier New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coopervf</cp:lastModifiedBy>
  <cp:revision>105</cp:revision>
  <dcterms:created xsi:type="dcterms:W3CDTF">2010-02-22T23:31:27Z</dcterms:created>
  <dcterms:modified xsi:type="dcterms:W3CDTF">2010-10-28T12:24:32Z</dcterms:modified>
</cp:coreProperties>
</file>